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69" r:id="rId13"/>
    <p:sldId id="474" r:id="rId14"/>
    <p:sldId id="470" r:id="rId15"/>
    <p:sldId id="475" r:id="rId16"/>
    <p:sldId id="487" r:id="rId17"/>
    <p:sldId id="488" r:id="rId18"/>
    <p:sldId id="478" r:id="rId19"/>
    <p:sldId id="471" r:id="rId20"/>
    <p:sldId id="462" r:id="rId21"/>
    <p:sldId id="479" r:id="rId22"/>
    <p:sldId id="472" r:id="rId23"/>
    <p:sldId id="480" r:id="rId24"/>
    <p:sldId id="481" r:id="rId25"/>
    <p:sldId id="423" r:id="rId26"/>
    <p:sldId id="425" r:id="rId27"/>
    <p:sldId id="449" r:id="rId28"/>
    <p:sldId id="450" r:id="rId29"/>
    <p:sldId id="451" r:id="rId30"/>
    <p:sldId id="453" r:id="rId31"/>
    <p:sldId id="452" r:id="rId32"/>
    <p:sldId id="454" r:id="rId33"/>
    <p:sldId id="456" r:id="rId34"/>
    <p:sldId id="436" r:id="rId35"/>
    <p:sldId id="431" r:id="rId36"/>
    <p:sldId id="485" r:id="rId37"/>
    <p:sldId id="486" r:id="rId38"/>
    <p:sldId id="460" r:id="rId39"/>
    <p:sldId id="459" r:id="rId40"/>
    <p:sldId id="463" r:id="rId41"/>
    <p:sldId id="464" r:id="rId42"/>
    <p:sldId id="468" r:id="rId43"/>
    <p:sldId id="440" r:id="rId44"/>
    <p:sldId id="441" r:id="rId45"/>
    <p:sldId id="461" r:id="rId46"/>
    <p:sldId id="465" r:id="rId47"/>
    <p:sldId id="466" r:id="rId48"/>
    <p:sldId id="467" r:id="rId49"/>
    <p:sldId id="448" r:id="rId50"/>
    <p:sldId id="379" r:id="rId51"/>
  </p:sldIdLst>
  <p:sldSz cx="12192000" cy="6858000"/>
  <p:notesSz cx="6858000" cy="9144000"/>
  <p:embeddedFontLst>
    <p:embeddedFont>
      <p:font typeface="微软雅黑" panose="020B0503020204020204" pitchFamily="34" charset="-122"/>
      <p:regular r:id="rId55"/>
    </p:embeddedFont>
    <p:embeddedFont>
      <p:font typeface="幼圆" panose="02010509060101010101" pitchFamily="49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  <p:embeddedFont>
      <p:font typeface="Calibri Light" panose="020F0302020204030204" charset="0"/>
      <p:regular r:id="rId61"/>
      <p:italic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panose="02010600030101010101" pitchFamily="2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新兴工程：气象工程、生物工程、软件工程</a:t>
            </a:r>
            <a:endParaRPr lang="zh-CN" altLang="en-US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  <a:endParaRPr lang="zh-CN" altLang="en-US" dirty="0" smtClean="0"/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  <a:endParaRPr lang="zh-CN" altLang="en-US" dirty="0" smtClean="0"/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  <a:endParaRPr lang="zh-CN" altLang="en-US" dirty="0" smtClean="0"/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  <a:endParaRPr lang="zh-CN" altLang="en-US" dirty="0" smtClean="0"/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软体)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的完整集合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）能够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程序的操作和使用的文档（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在软件的运行和使用期间，没有硬件那样的机械磨损，老化问题，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磨合调整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磨损用坏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修改点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实际曲线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9" name="Freeform 23"/>
          <p:cNvSpPr/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/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理想曲线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软件在开发和维护过程中遇到的一系列严重问题。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软件危机包含两层含义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期限拖延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的现象。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需求在开发初期不明确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，导致矛盾在后期集中暴露，从而对整个开发过程带来灾难性的后果。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。由于缺乏完整规范的资料，加之软件测试不充分，从而造成软件质量低下。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，程序错误难以改正，程序不能适应硬件环境的改变。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差异。不能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有效地、独立自主地处理大型软件的全部关系和各个分支，因此容易产生疏漏和错误。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、软件开发人员等各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类人员的信息交流不及时、不准确、有时还会产生误解。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）缺乏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方法和工具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“软件工程”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）这个概念。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400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1、“软件工程”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----Software Engineering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，第一台数字计算机诞生、软件、硬件概念诞生；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）赞助；该会议确认了要用定义最佳实践的方式帮助改善软件开发；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年，大卫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帕纳斯提出模块化和隐藏信息的关键概念，以帮助程序员应付日益增加软件系统的复杂性；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年，软件工程经济学诞生，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Barry W. Boehm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在他的书中提出了成本模型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COCOMO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就产生于这个背景下；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年，纪律敏捷交付框架（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Disciplined Agile Delivery Framework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Unified Process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软件功能能够满足用户的需求；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软件性能较好；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软件可靠性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易于使用、维护和移植；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按时完成开发任务，并及时交付使用。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采用先进的软件工程方法，使质量、成本和生产率三者之间的关系达到最优的平衡状态。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包括计划、分析、设计、实现、测试、集成、交付、维护等阶段。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计划阶段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设计阶段（总体设计和详细设计）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实现阶段（编码）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实现阶段是将所设计的各个模块编写成计算机可接受的程序代码。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维护阶段需要测试是否正确地实现了所要求的修改，并保证在产品的修改过程中，没有做其他无关的改动。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维护常常是软件生命周期中最具挑战性的一个阶段，其费用是相当昂贵的。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SWEBOK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个知识域构成。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）软件需求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）软件设计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）软件构造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）软件维护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）软件配置管理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）软件工程过程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）软件工程工具和方法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Doblin Group 公司总裁Larry Keely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现代产品开发三原则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产品、技术、商业三位一体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  <a:endParaRPr lang="zh-CN" altLang="en-US" sz="1800" b="1" dirty="0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  <a:endParaRPr lang="zh-CN" altLang="en-US" sz="1800" b="1" dirty="0">
              <a:solidFill>
                <a:schemeClr val="tx2"/>
              </a:solidFill>
            </a:endParaRP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才能发现，进而带来严重的后果。 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的中心思想是：用例驱动、架构为中心、迭代和增量。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实用的工具软件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实用的软件过程推演方法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 rot="1140000">
              <a:off x="731" y="192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106345">
              <a:off x="498" y="705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  <a:endParaRPr lang="zh-CN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3997136">
              <a:off x="88" y="593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平时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505945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5122954"/>
            <a:ext cx="609758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596813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  <a:endParaRPr lang="zh-CN" altLang="en-US" sz="2400" dirty="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进行作业管理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以组为单位，每组建立一个代码仓库（组长提供链接地址）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仓库中创建若干文件夹，文件夹名与组员姓名一一对应，用来提交各自的作业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每个组员完成作业后将其提交到仓库中对应自己的文件夹中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视野、文化、创新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更关键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报告参见：https://www.infoq.com/articles/standish-chaos-2015/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成功因素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管理层的支持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清晰的商业目标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4267</Words>
  <Application>WPS 演示</Application>
  <PresentationFormat>自定义</PresentationFormat>
  <Paragraphs>547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宋体</vt:lpstr>
      <vt:lpstr>Wingdings</vt:lpstr>
      <vt:lpstr>华康俪金黑W8(P)</vt:lpstr>
      <vt:lpstr>黑体</vt:lpstr>
      <vt:lpstr>微软雅黑</vt:lpstr>
      <vt:lpstr>幼圆</vt:lpstr>
      <vt:lpstr>Calibri</vt:lpstr>
      <vt:lpstr>Arial Unicode MS</vt:lpstr>
      <vt:lpstr>Times New Roman</vt:lpstr>
      <vt:lpstr>华文中宋</vt:lpstr>
      <vt:lpstr>楷体_GB2312</vt:lpstr>
      <vt:lpstr>新宋体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315</cp:revision>
  <dcterms:created xsi:type="dcterms:W3CDTF">2013-08-14T15:08:00Z</dcterms:created>
  <dcterms:modified xsi:type="dcterms:W3CDTF">2020-08-20T00:33:59Z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